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60" r:id="rId3"/>
    <p:sldId id="258" r:id="rId4"/>
    <p:sldId id="259" r:id="rId5"/>
    <p:sldId id="261" r:id="rId6"/>
    <p:sldId id="262" r:id="rId7"/>
    <p:sldId id="263" r:id="rId8"/>
    <p:sldId id="264" r:id="rId9"/>
    <p:sldId id="265" r:id="rId10"/>
    <p:sldId id="268" r:id="rId11"/>
    <p:sldId id="269" r:id="rId12"/>
    <p:sldId id="270" r:id="rId13"/>
    <p:sldId id="271" r:id="rId14"/>
    <p:sldId id="272" r:id="rId1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40" autoAdjust="0"/>
  </p:normalViewPr>
  <p:slideViewPr>
    <p:cSldViewPr>
      <p:cViewPr>
        <p:scale>
          <a:sx n="107" d="100"/>
          <a:sy n="107" d="100"/>
        </p:scale>
        <p:origin x="-1074" y="-42"/>
      </p:cViewPr>
      <p:guideLst>
        <p:guide orient="horz" pos="2160"/>
        <p:guide pos="2880"/>
      </p:guideLst>
    </p:cSldViewPr>
  </p:slideViewPr>
  <p:outlineViewPr>
    <p:cViewPr>
      <p:scale>
        <a:sx n="33" d="100"/>
        <a:sy n="33" d="100"/>
      </p:scale>
      <p:origin x="0" y="37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A2D7CC09-CAD3-47F8-AD95-D9CD1B2B6BF1}" type="datetimeFigureOut">
              <a:rPr lang="it-IT" smtClean="0"/>
              <a:pPr/>
              <a:t>21/06/2016</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DBE7E168-5260-4A2B-B16C-A74C71428B77}" type="slidenum">
              <a:rPr lang="it-IT" smtClean="0"/>
              <a:pPr/>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A2D7CC09-CAD3-47F8-AD95-D9CD1B2B6BF1}" type="datetimeFigureOut">
              <a:rPr lang="it-IT" smtClean="0"/>
              <a:pPr/>
              <a:t>21/06/2016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BE7E168-5260-4A2B-B16C-A74C71428B77}" type="slidenum">
              <a:rPr lang="it-IT" smtClean="0"/>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A2D7CC09-CAD3-47F8-AD95-D9CD1B2B6BF1}" type="datetimeFigureOut">
              <a:rPr lang="it-IT" smtClean="0"/>
              <a:pPr/>
              <a:t>21/06/2016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BE7E168-5260-4A2B-B16C-A74C71428B77}" type="slidenum">
              <a:rPr lang="it-IT" smtClean="0"/>
              <a:pPr/>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A2D7CC09-CAD3-47F8-AD95-D9CD1B2B6BF1}" type="datetimeFigureOut">
              <a:rPr lang="it-IT" smtClean="0"/>
              <a:pPr/>
              <a:t>21/06/2016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BE7E168-5260-4A2B-B16C-A74C71428B77}" type="slidenum">
              <a:rPr lang="it-IT" smtClean="0"/>
              <a:pPr/>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A2D7CC09-CAD3-47F8-AD95-D9CD1B2B6BF1}" type="datetimeFigureOut">
              <a:rPr lang="it-IT" smtClean="0"/>
              <a:pPr/>
              <a:t>21/06/2016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BE7E168-5260-4A2B-B16C-A74C71428B77}" type="slidenum">
              <a:rPr lang="it-IT" smtClean="0"/>
              <a:pPr/>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A2D7CC09-CAD3-47F8-AD95-D9CD1B2B6BF1}" type="datetimeFigureOut">
              <a:rPr lang="it-IT" smtClean="0"/>
              <a:pPr/>
              <a:t>21/06/2016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BE7E168-5260-4A2B-B16C-A74C71428B77}" type="slidenum">
              <a:rPr lang="it-IT" smtClean="0"/>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A2D7CC09-CAD3-47F8-AD95-D9CD1B2B6BF1}" type="datetimeFigureOut">
              <a:rPr lang="it-IT" smtClean="0"/>
              <a:pPr/>
              <a:t>21/06/2016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BE7E168-5260-4A2B-B16C-A74C71428B77}" type="slidenum">
              <a:rPr lang="it-IT" smtClean="0"/>
              <a:pPr/>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A2D7CC09-CAD3-47F8-AD95-D9CD1B2B6BF1}" type="datetimeFigureOut">
              <a:rPr lang="it-IT" smtClean="0"/>
              <a:pPr/>
              <a:t>21/06/2016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BE7E168-5260-4A2B-B16C-A74C71428B77}" type="slidenum">
              <a:rPr lang="it-IT" smtClean="0"/>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2D7CC09-CAD3-47F8-AD95-D9CD1B2B6BF1}" type="datetimeFigureOut">
              <a:rPr lang="it-IT" smtClean="0"/>
              <a:pPr/>
              <a:t>21/06/2016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BE7E168-5260-4A2B-B16C-A74C71428B77}" type="slidenum">
              <a:rPr lang="it-IT" smtClean="0"/>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A2D7CC09-CAD3-47F8-AD95-D9CD1B2B6BF1}" type="datetimeFigureOut">
              <a:rPr lang="it-IT" smtClean="0"/>
              <a:pPr/>
              <a:t>21/06/2016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BE7E168-5260-4A2B-B16C-A74C71428B77}" type="slidenum">
              <a:rPr lang="it-IT" smtClean="0"/>
              <a:pPr/>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A2D7CC09-CAD3-47F8-AD95-D9CD1B2B6BF1}" type="datetimeFigureOut">
              <a:rPr lang="it-IT" smtClean="0"/>
              <a:pPr/>
              <a:t>21/06/2016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DBE7E168-5260-4A2B-B16C-A74C71428B77}" type="slidenum">
              <a:rPr lang="it-IT" smtClean="0"/>
              <a:pPr/>
              <a:t>‹#›</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D7CC09-CAD3-47F8-AD95-D9CD1B2B6BF1}" type="datetimeFigureOut">
              <a:rPr lang="it-IT" smtClean="0"/>
              <a:pPr/>
              <a:t>21/06/2016</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BE7E168-5260-4A2B-B16C-A74C71428B77}" type="slidenum">
              <a:rPr lang="it-IT" smtClean="0"/>
              <a:pPr/>
              <a:t>‹#›</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hyperlink" Target="http://wfae.proscenia.net/journal/scape_1.pdf" TargetMode="External"/><Relationship Id="rId2" Type="http://schemas.openxmlformats.org/officeDocument/2006/relationships/hyperlink" Target="http://sed.ucsd.edu/files/2014/01/schafer_1.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760700" y="2967335"/>
            <a:ext cx="7622600" cy="1107996"/>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it-IT" sz="6600" b="1" cap="none" spc="0" dirty="0" smtClean="0">
                <a:ln/>
                <a:solidFill>
                  <a:schemeClr val="accent3"/>
                </a:solidFill>
                <a:effectLst/>
                <a:latin typeface="Andalus" pitchFamily="18" charset="-78"/>
                <a:cs typeface="Andalus" pitchFamily="18" charset="-78"/>
              </a:rPr>
              <a:t>CULTURAL ANALYSIS</a:t>
            </a:r>
            <a:endParaRPr lang="it-IT" sz="6600" b="1" cap="none" spc="0" dirty="0">
              <a:ln/>
              <a:solidFill>
                <a:schemeClr val="accent3"/>
              </a:solidFill>
              <a:effectLst/>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457200" y="908720"/>
            <a:ext cx="4038600" cy="5544616"/>
          </a:xfrm>
        </p:spPr>
        <p:txBody>
          <a:bodyPr>
            <a:noAutofit/>
          </a:bodyPr>
          <a:lstStyle/>
          <a:p>
            <a:pPr>
              <a:buNone/>
            </a:pPr>
            <a:r>
              <a:rPr lang="en-GB" sz="2000" dirty="0" smtClean="0">
                <a:latin typeface="Andalus" pitchFamily="18" charset="-78"/>
                <a:cs typeface="Andalus" pitchFamily="18" charset="-78"/>
              </a:rPr>
              <a:t>    As </a:t>
            </a:r>
            <a:r>
              <a:rPr lang="en-GB" sz="2000" b="1" dirty="0" smtClean="0">
                <a:latin typeface="Andalus" pitchFamily="18" charset="-78"/>
                <a:cs typeface="Andalus" pitchFamily="18" charset="-78"/>
              </a:rPr>
              <a:t>Hildegard </a:t>
            </a:r>
            <a:r>
              <a:rPr lang="en-GB" sz="2000" b="1" dirty="0" err="1" smtClean="0">
                <a:latin typeface="Andalus" pitchFamily="18" charset="-78"/>
                <a:cs typeface="Andalus" pitchFamily="18" charset="-78"/>
              </a:rPr>
              <a:t>Westerkamp</a:t>
            </a:r>
            <a:r>
              <a:rPr lang="en-GB" sz="2000" b="1" dirty="0" smtClean="0">
                <a:latin typeface="Andalus" pitchFamily="18" charset="-78"/>
                <a:cs typeface="Andalus" pitchFamily="18" charset="-78"/>
              </a:rPr>
              <a:t> </a:t>
            </a:r>
            <a:r>
              <a:rPr lang="en-GB" sz="2000" dirty="0" smtClean="0">
                <a:latin typeface="Andalus" pitchFamily="18" charset="-78"/>
                <a:cs typeface="Andalus" pitchFamily="18" charset="-78"/>
              </a:rPr>
              <a:t>writes in her editorial (</a:t>
            </a:r>
            <a:r>
              <a:rPr lang="en-GB" sz="2000" i="1" dirty="0" err="1" smtClean="0">
                <a:latin typeface="Andalus" pitchFamily="18" charset="-78"/>
                <a:cs typeface="Andalus" pitchFamily="18" charset="-78"/>
              </a:rPr>
              <a:t>Soundscape</a:t>
            </a:r>
            <a:r>
              <a:rPr lang="en-GB" sz="2000" dirty="0" smtClean="0">
                <a:latin typeface="Andalus" pitchFamily="18" charset="-78"/>
                <a:cs typeface="Andalus" pitchFamily="18" charset="-78"/>
              </a:rPr>
              <a:t> – The Journal of Acoustic Ecology – vol. 1, n° 1, spring 2000): “Daily </a:t>
            </a:r>
            <a:r>
              <a:rPr lang="en-GB" sz="2000" i="1" dirty="0" smtClean="0">
                <a:latin typeface="Andalus" pitchFamily="18" charset="-78"/>
                <a:cs typeface="Andalus" pitchFamily="18" charset="-78"/>
              </a:rPr>
              <a:t>practice  </a:t>
            </a:r>
            <a:r>
              <a:rPr lang="en-GB" sz="2000" dirty="0" smtClean="0">
                <a:latin typeface="Andalus" pitchFamily="18" charset="-78"/>
                <a:cs typeface="Andalus" pitchFamily="18" charset="-78"/>
              </a:rPr>
              <a:t>of listening develops in each one of us a conscious physical, emotional, and mental relationship to the environment. And to understand this relationship is, in itself, an essential tool for the study of the </a:t>
            </a:r>
            <a:r>
              <a:rPr lang="en-GB" sz="2000" dirty="0" err="1" smtClean="0">
                <a:latin typeface="Andalus" pitchFamily="18" charset="-78"/>
                <a:cs typeface="Andalus" pitchFamily="18" charset="-78"/>
              </a:rPr>
              <a:t>soundscape</a:t>
            </a:r>
            <a:r>
              <a:rPr lang="en-GB" sz="2000" dirty="0" smtClean="0">
                <a:latin typeface="Andalus" pitchFamily="18" charset="-78"/>
                <a:cs typeface="Andalus" pitchFamily="18" charset="-78"/>
              </a:rPr>
              <a:t> and provides important motivation for engaging with today’s acoustic ecology issues […] Acoustic Ecology is a relatively new field of study and is in the process of defining itself.”</a:t>
            </a:r>
            <a:endParaRPr lang="it-IT" sz="2000" dirty="0">
              <a:latin typeface="Andalus" pitchFamily="18" charset="-78"/>
              <a:cs typeface="Andalus" pitchFamily="18" charset="-78"/>
            </a:endParaRPr>
          </a:p>
        </p:txBody>
      </p:sp>
      <p:pic>
        <p:nvPicPr>
          <p:cNvPr id="1026" name="Picture 2" descr="C:\Users\Antonio\Desktop\westerkamp_hi_5.jpg"/>
          <p:cNvPicPr>
            <a:picLocks noGrp="1" noChangeAspect="1" noChangeArrowheads="1"/>
          </p:cNvPicPr>
          <p:nvPr>
            <p:ph sz="half" idx="2"/>
          </p:nvPr>
        </p:nvPicPr>
        <p:blipFill>
          <a:blip r:embed="rId2" cstate="print"/>
          <a:srcRect/>
          <a:stretch>
            <a:fillRect/>
          </a:stretch>
        </p:blipFill>
        <p:spPr bwMode="auto">
          <a:xfrm>
            <a:off x="4644008" y="1988840"/>
            <a:ext cx="4038600" cy="2963164"/>
          </a:xfrm>
          <a:prstGeom prst="rect">
            <a:avLst/>
          </a:prstGeom>
          <a:noFill/>
        </p:spPr>
      </p:pic>
    </p:spTree>
  </p:cSld>
  <p:clrMapOvr>
    <a:masterClrMapping/>
  </p:clrMapOvr>
  <p:transition>
    <p:pull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457200" y="980728"/>
            <a:ext cx="4038600" cy="5374197"/>
          </a:xfrm>
        </p:spPr>
        <p:txBody>
          <a:bodyPr>
            <a:normAutofit fontScale="25000" lnSpcReduction="20000"/>
          </a:bodyPr>
          <a:lstStyle/>
          <a:p>
            <a:pPr>
              <a:buNone/>
            </a:pPr>
            <a:r>
              <a:rPr lang="en-GB" dirty="0" smtClean="0"/>
              <a:t>          </a:t>
            </a:r>
            <a:r>
              <a:rPr lang="en-GB" sz="7200" dirty="0" smtClean="0">
                <a:latin typeface="Andalus" pitchFamily="18" charset="-78"/>
                <a:cs typeface="Andalus" pitchFamily="18" charset="-78"/>
              </a:rPr>
              <a:t> In the same above-mentioned journal, </a:t>
            </a:r>
            <a:r>
              <a:rPr lang="en-GB" sz="7200" b="1" dirty="0" smtClean="0">
                <a:latin typeface="Andalus" pitchFamily="18" charset="-78"/>
                <a:cs typeface="Andalus" pitchFamily="18" charset="-78"/>
              </a:rPr>
              <a:t>Kendall </a:t>
            </a:r>
            <a:r>
              <a:rPr lang="en-GB" sz="7200" b="1" dirty="0" err="1" smtClean="0">
                <a:latin typeface="Andalus" pitchFamily="18" charset="-78"/>
                <a:cs typeface="Andalus" pitchFamily="18" charset="-78"/>
              </a:rPr>
              <a:t>Wrightson</a:t>
            </a:r>
            <a:r>
              <a:rPr lang="en-GB" sz="7200" dirty="0" smtClean="0">
                <a:latin typeface="Andalus" pitchFamily="18" charset="-78"/>
                <a:cs typeface="Andalus" pitchFamily="18" charset="-78"/>
              </a:rPr>
              <a:t> writes:</a:t>
            </a:r>
            <a:endParaRPr lang="it-IT" sz="7200" dirty="0" smtClean="0">
              <a:latin typeface="Andalus" pitchFamily="18" charset="-78"/>
              <a:cs typeface="Andalus" pitchFamily="18" charset="-78"/>
            </a:endParaRPr>
          </a:p>
          <a:p>
            <a:pPr>
              <a:buNone/>
            </a:pPr>
            <a:r>
              <a:rPr lang="en-GB" sz="7200" dirty="0" smtClean="0">
                <a:latin typeface="Andalus" pitchFamily="18" charset="-78"/>
                <a:cs typeface="Andalus" pitchFamily="18" charset="-78"/>
              </a:rPr>
              <a:t> </a:t>
            </a:r>
            <a:endParaRPr lang="it-IT" sz="7200" dirty="0" smtClean="0">
              <a:latin typeface="Andalus" pitchFamily="18" charset="-78"/>
              <a:cs typeface="Andalus" pitchFamily="18" charset="-78"/>
            </a:endParaRPr>
          </a:p>
          <a:p>
            <a:pPr>
              <a:buNone/>
            </a:pPr>
            <a:r>
              <a:rPr lang="en-GB" sz="7200" dirty="0" smtClean="0">
                <a:latin typeface="Andalus" pitchFamily="18" charset="-78"/>
                <a:cs typeface="Andalus" pitchFamily="18" charset="-78"/>
              </a:rPr>
              <a:t>     «Schafer suggests that there are two ways to improve the </a:t>
            </a:r>
            <a:r>
              <a:rPr lang="en-GB" sz="7200" dirty="0" err="1" smtClean="0">
                <a:latin typeface="Andalus" pitchFamily="18" charset="-78"/>
                <a:cs typeface="Andalus" pitchFamily="18" charset="-78"/>
              </a:rPr>
              <a:t>soundscape</a:t>
            </a:r>
            <a:r>
              <a:rPr lang="en-GB" sz="7200" dirty="0" smtClean="0">
                <a:latin typeface="Andalus" pitchFamily="18" charset="-78"/>
                <a:cs typeface="Andalus" pitchFamily="18" charset="-78"/>
              </a:rPr>
              <a:t>. The first is to increase </a:t>
            </a:r>
            <a:r>
              <a:rPr lang="en-GB" sz="7200" dirty="0" err="1" smtClean="0">
                <a:latin typeface="Andalus" pitchFamily="18" charset="-78"/>
                <a:cs typeface="Andalus" pitchFamily="18" charset="-78"/>
              </a:rPr>
              <a:t>sonological</a:t>
            </a:r>
            <a:r>
              <a:rPr lang="en-GB" sz="7200" dirty="0" smtClean="0">
                <a:latin typeface="Andalus" pitchFamily="18" charset="-78"/>
                <a:cs typeface="Andalus" pitchFamily="18" charset="-78"/>
              </a:rPr>
              <a:t> competence through an education programme that attempts to imbue new generations  with an appreciation of environmental sound. This he believes, will foster a new approach to design —the second way — that will incorporate an appreciation of sound and thus reduce the wasted energy that noise represents. Schafer’s ideas are laudable and I endorse them. However it is vital that Acoustic Ecologists do not underestimate what Schafer is asking; in order to listen we need to stop or at least slow down— physically and psychologically, becoming a human being instead of a “human doing.” »</a:t>
            </a:r>
            <a:endParaRPr lang="it-IT" sz="7200" dirty="0">
              <a:latin typeface="Andalus" pitchFamily="18" charset="-78"/>
              <a:cs typeface="Andalus" pitchFamily="18" charset="-78"/>
            </a:endParaRPr>
          </a:p>
        </p:txBody>
      </p:sp>
      <p:pic>
        <p:nvPicPr>
          <p:cNvPr id="2050" name="Picture 2" descr="C:\Users\Antonio\Desktop\kendall.png"/>
          <p:cNvPicPr>
            <a:picLocks noGrp="1" noChangeAspect="1" noChangeArrowheads="1"/>
          </p:cNvPicPr>
          <p:nvPr>
            <p:ph sz="half" idx="2"/>
          </p:nvPr>
        </p:nvPicPr>
        <p:blipFill>
          <a:blip r:embed="rId2" cstate="print"/>
          <a:srcRect/>
          <a:stretch>
            <a:fillRect/>
          </a:stretch>
        </p:blipFill>
        <p:spPr bwMode="auto">
          <a:xfrm>
            <a:off x="5508104" y="1772816"/>
            <a:ext cx="2664296" cy="2889647"/>
          </a:xfrm>
          <a:prstGeom prst="rect">
            <a:avLst/>
          </a:prstGeom>
          <a:noFill/>
        </p:spPr>
      </p:pic>
    </p:spTree>
  </p:cSld>
  <p:clrMapOvr>
    <a:masterClrMapping/>
  </p:clrMapOvr>
  <p:transition>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9600" y="620688"/>
            <a:ext cx="2162200" cy="5112568"/>
          </a:xfrm>
        </p:spPr>
        <p:txBody>
          <a:bodyPr>
            <a:noAutofit/>
          </a:bodyPr>
          <a:lstStyle/>
          <a:p>
            <a:r>
              <a:rPr lang="en-GB" sz="2400" b="0" dirty="0" smtClean="0">
                <a:solidFill>
                  <a:schemeClr val="tx1"/>
                </a:solidFill>
                <a:latin typeface="Andalus" pitchFamily="18" charset="-78"/>
                <a:cs typeface="Andalus" pitchFamily="18" charset="-78"/>
              </a:rPr>
              <a:t>In our present society, where so many serious and difficult problems have to be tackled, that’s what we should try to be – always: </a:t>
            </a:r>
            <a:r>
              <a:rPr lang="en-GB" sz="2400" dirty="0" smtClean="0">
                <a:solidFill>
                  <a:srgbClr val="FF0000"/>
                </a:solidFill>
                <a:latin typeface="Andalus" pitchFamily="18" charset="-78"/>
                <a:cs typeface="Andalus" pitchFamily="18" charset="-78"/>
              </a:rPr>
              <a:t>HUMAN BEINGS not “HUMAN DOINGS”.</a:t>
            </a:r>
            <a:r>
              <a:rPr lang="it-IT" sz="2400" dirty="0" smtClean="0">
                <a:solidFill>
                  <a:srgbClr val="FF0000"/>
                </a:solidFill>
              </a:rPr>
              <a:t/>
            </a:r>
            <a:br>
              <a:rPr lang="it-IT" sz="2400" dirty="0" smtClean="0">
                <a:solidFill>
                  <a:srgbClr val="FF0000"/>
                </a:solidFill>
              </a:rPr>
            </a:br>
            <a:endParaRPr lang="it-IT" sz="2400" dirty="0">
              <a:solidFill>
                <a:srgbClr val="FF0000"/>
              </a:solidFill>
            </a:endParaRPr>
          </a:p>
        </p:txBody>
      </p:sp>
      <p:pic>
        <p:nvPicPr>
          <p:cNvPr id="3076" name="Picture 4" descr="C:\Users\Antonio\Desktop\cuore e mente.png"/>
          <p:cNvPicPr>
            <a:picLocks noGrp="1" noChangeAspect="1" noChangeArrowheads="1"/>
          </p:cNvPicPr>
          <p:nvPr>
            <p:ph type="pic" idx="1"/>
          </p:nvPr>
        </p:nvPicPr>
        <p:blipFill>
          <a:blip r:embed="rId2" cstate="print"/>
          <a:srcRect l="7500" r="7500"/>
          <a:stretch>
            <a:fillRect/>
          </a:stretch>
        </p:blipFill>
        <p:spPr bwMode="auto">
          <a:xfrm rot="420000">
            <a:off x="3191478" y="1129707"/>
            <a:ext cx="5216135" cy="4110999"/>
          </a:xfrm>
          <a:prstGeom prst="rect">
            <a:avLst/>
          </a:prstGeom>
          <a:noFill/>
        </p:spPr>
      </p:pic>
    </p:spTree>
  </p:cSld>
  <p:clrMapOvr>
    <a:masterClrMapping/>
  </p:clrMapOvr>
  <p:transition>
    <p:cover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700808"/>
            <a:ext cx="8229600" cy="4623792"/>
          </a:xfrm>
        </p:spPr>
        <p:txBody>
          <a:bodyPr>
            <a:normAutofit/>
          </a:bodyPr>
          <a:lstStyle/>
          <a:p>
            <a:pPr>
              <a:buNone/>
            </a:pPr>
            <a:r>
              <a:rPr lang="en-GB" sz="2400" dirty="0" smtClean="0">
                <a:latin typeface="Andalus" pitchFamily="18" charset="-78"/>
                <a:cs typeface="Andalus" pitchFamily="18" charset="-78"/>
              </a:rPr>
              <a:t>WEBSITES:</a:t>
            </a:r>
            <a:endParaRPr lang="it-IT" sz="2400" dirty="0" smtClean="0">
              <a:latin typeface="Andalus" pitchFamily="18" charset="-78"/>
              <a:cs typeface="Andalus" pitchFamily="18" charset="-78"/>
            </a:endParaRPr>
          </a:p>
          <a:p>
            <a:pPr>
              <a:buNone/>
            </a:pPr>
            <a:r>
              <a:rPr lang="en-GB" sz="2400" dirty="0" smtClean="0">
                <a:latin typeface="Andalus" pitchFamily="18" charset="-78"/>
                <a:cs typeface="Andalus" pitchFamily="18" charset="-78"/>
              </a:rPr>
              <a:t> </a:t>
            </a:r>
            <a:endParaRPr lang="it-IT" sz="2400" dirty="0" smtClean="0">
              <a:latin typeface="Andalus" pitchFamily="18" charset="-78"/>
              <a:cs typeface="Andalus" pitchFamily="18" charset="-78"/>
            </a:endParaRPr>
          </a:p>
          <a:p>
            <a:pPr>
              <a:buNone/>
            </a:pPr>
            <a:r>
              <a:rPr lang="en-GB" sz="2400" u="sng" dirty="0" smtClean="0">
                <a:latin typeface="Andalus" pitchFamily="18" charset="-78"/>
                <a:cs typeface="Andalus" pitchFamily="18" charset="-78"/>
                <a:hlinkClick r:id="rId2"/>
              </a:rPr>
              <a:t>http://sed.ucsd.edu/files/2014/01/schafer_1.pdf</a:t>
            </a:r>
            <a:endParaRPr lang="it-IT" sz="2400" dirty="0" smtClean="0">
              <a:latin typeface="Andalus" pitchFamily="18" charset="-78"/>
              <a:cs typeface="Andalus" pitchFamily="18" charset="-78"/>
            </a:endParaRPr>
          </a:p>
          <a:p>
            <a:pPr>
              <a:buNone/>
            </a:pPr>
            <a:r>
              <a:rPr lang="en-GB" sz="2400" dirty="0" smtClean="0">
                <a:latin typeface="Andalus" pitchFamily="18" charset="-78"/>
                <a:cs typeface="Andalus" pitchFamily="18" charset="-78"/>
              </a:rPr>
              <a:t> </a:t>
            </a:r>
            <a:endParaRPr lang="it-IT" sz="2400" dirty="0" smtClean="0">
              <a:latin typeface="Andalus" pitchFamily="18" charset="-78"/>
              <a:cs typeface="Andalus" pitchFamily="18" charset="-78"/>
            </a:endParaRPr>
          </a:p>
          <a:p>
            <a:pPr>
              <a:buNone/>
            </a:pPr>
            <a:endParaRPr lang="it-IT" sz="2400" dirty="0" smtClean="0">
              <a:latin typeface="Andalus" pitchFamily="18" charset="-78"/>
              <a:cs typeface="Andalus" pitchFamily="18" charset="-78"/>
            </a:endParaRPr>
          </a:p>
          <a:p>
            <a:pPr>
              <a:buNone/>
            </a:pPr>
            <a:r>
              <a:rPr lang="en-GB" sz="2400" u="sng" dirty="0" smtClean="0">
                <a:latin typeface="Andalus" pitchFamily="18" charset="-78"/>
                <a:cs typeface="Andalus" pitchFamily="18" charset="-78"/>
                <a:hlinkClick r:id="rId3"/>
              </a:rPr>
              <a:t>http://wfae.proscenia.net/journal/scape_1.pdf</a:t>
            </a:r>
            <a:endParaRPr lang="it-IT" sz="2400" dirty="0">
              <a:latin typeface="Andalus" pitchFamily="18" charset="-78"/>
              <a:cs typeface="Andalus" pitchFamily="18" charset="-78"/>
            </a:endParaRPr>
          </a:p>
        </p:txBody>
      </p:sp>
    </p:spTree>
  </p:cSld>
  <p:clrMapOvr>
    <a:masterClrMapping/>
  </p:clrMapOvr>
  <p:transition>
    <p:push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3779912" y="2852936"/>
            <a:ext cx="4522840" cy="3816424"/>
          </a:xfrm>
        </p:spPr>
        <p:txBody>
          <a:bodyPr/>
          <a:lstStyle/>
          <a:p>
            <a:endParaRPr lang="it-IT" sz="2800" dirty="0" smtClean="0">
              <a:latin typeface="Andalus" pitchFamily="18" charset="-78"/>
              <a:cs typeface="Andalus" pitchFamily="18" charset="-78"/>
            </a:endParaRPr>
          </a:p>
          <a:p>
            <a:r>
              <a:rPr lang="it-IT" sz="2800" dirty="0" smtClean="0">
                <a:latin typeface="Andalus" pitchFamily="18" charset="-78"/>
                <a:cs typeface="Andalus" pitchFamily="18" charset="-78"/>
              </a:rPr>
              <a:t>Students: </a:t>
            </a:r>
          </a:p>
          <a:p>
            <a:r>
              <a:rPr lang="it-IT" sz="2800" dirty="0" smtClean="0">
                <a:latin typeface="Andalus" pitchFamily="18" charset="-78"/>
                <a:cs typeface="Andalus" pitchFamily="18" charset="-78"/>
              </a:rPr>
              <a:t>Antonella </a:t>
            </a:r>
            <a:r>
              <a:rPr lang="it-IT" sz="2800" dirty="0" err="1" smtClean="0">
                <a:latin typeface="Andalus" pitchFamily="18" charset="-78"/>
                <a:cs typeface="Andalus" pitchFamily="18" charset="-78"/>
              </a:rPr>
              <a:t>Cieri</a:t>
            </a:r>
            <a:r>
              <a:rPr lang="it-IT" sz="2800" dirty="0">
                <a:latin typeface="Andalus" pitchFamily="18" charset="-78"/>
                <a:cs typeface="Andalus" pitchFamily="18" charset="-78"/>
              </a:rPr>
              <a:t>           </a:t>
            </a:r>
            <a:r>
              <a:rPr lang="it-IT" sz="2800" dirty="0" smtClean="0">
                <a:latin typeface="Andalus" pitchFamily="18" charset="-78"/>
                <a:cs typeface="Andalus" pitchFamily="18" charset="-78"/>
              </a:rPr>
              <a:t>Immacolata Magnotta</a:t>
            </a:r>
            <a:endParaRPr lang="it-IT" dirty="0" smtClean="0">
              <a:latin typeface="Andalus" pitchFamily="18" charset="-78"/>
              <a:cs typeface="Andalus" pitchFamily="18" charset="-78"/>
            </a:endParaRPr>
          </a:p>
          <a:p>
            <a:endParaRPr lang="it-IT" dirty="0">
              <a:latin typeface="Andalus" pitchFamily="18" charset="-78"/>
              <a:cs typeface="Andalus" pitchFamily="18" charset="-78"/>
            </a:endParaRPr>
          </a:p>
          <a:p>
            <a:r>
              <a:rPr lang="it-IT" sz="2400" dirty="0" err="1">
                <a:latin typeface="Andalus" pitchFamily="18" charset="-78"/>
                <a:cs typeface="Andalus" pitchFamily="18" charset="-78"/>
              </a:rPr>
              <a:t>Teacher</a:t>
            </a:r>
            <a:r>
              <a:rPr lang="it-IT" sz="2400" dirty="0">
                <a:latin typeface="Andalus" pitchFamily="18" charset="-78"/>
                <a:cs typeface="Andalus" pitchFamily="18" charset="-78"/>
              </a:rPr>
              <a:t> </a:t>
            </a:r>
            <a:r>
              <a:rPr lang="it-IT" sz="2400">
                <a:latin typeface="Andalus" pitchFamily="18" charset="-78"/>
                <a:cs typeface="Andalus" pitchFamily="18" charset="-78"/>
              </a:rPr>
              <a:t>: </a:t>
            </a:r>
            <a:endParaRPr lang="it-IT" sz="2400" smtClean="0">
              <a:latin typeface="Andalus" pitchFamily="18" charset="-78"/>
              <a:cs typeface="Andalus" pitchFamily="18" charset="-78"/>
            </a:endParaRPr>
          </a:p>
          <a:p>
            <a:r>
              <a:rPr lang="it-IT" sz="2400" smtClean="0">
                <a:latin typeface="Andalus" pitchFamily="18" charset="-78"/>
                <a:cs typeface="Andalus" pitchFamily="18" charset="-78"/>
              </a:rPr>
              <a:t>Anna </a:t>
            </a:r>
            <a:r>
              <a:rPr lang="it-IT" sz="2400" dirty="0">
                <a:latin typeface="Andalus" pitchFamily="18" charset="-78"/>
                <a:cs typeface="Andalus" pitchFamily="18" charset="-78"/>
              </a:rPr>
              <a:t>Rita Margio</a:t>
            </a:r>
          </a:p>
          <a:p>
            <a:endParaRPr lang="it-IT" dirty="0" smtClean="0">
              <a:latin typeface="Andalus" pitchFamily="18" charset="-78"/>
              <a:cs typeface="Andalus" pitchFamily="18" charset="-78"/>
            </a:endParaRP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sz="half" idx="2"/>
          </p:nvPr>
        </p:nvSpPr>
        <p:spPr>
          <a:xfrm>
            <a:off x="609600" y="404664"/>
            <a:ext cx="2209800" cy="5616624"/>
          </a:xfrm>
        </p:spPr>
        <p:txBody>
          <a:bodyPr>
            <a:noAutofit/>
          </a:bodyPr>
          <a:lstStyle/>
          <a:p>
            <a:r>
              <a:rPr lang="it-IT" sz="2000" dirty="0" err="1" smtClean="0">
                <a:latin typeface="Andalus" pitchFamily="18" charset="-78"/>
                <a:cs typeface="Andalus" pitchFamily="18" charset="-78"/>
              </a:rPr>
              <a:t>Most</a:t>
            </a:r>
            <a:r>
              <a:rPr lang="it-IT" sz="2000" dirty="0" smtClean="0">
                <a:latin typeface="Andalus" pitchFamily="18" charset="-78"/>
                <a:cs typeface="Andalus" pitchFamily="18" charset="-78"/>
              </a:rPr>
              <a:t>  of </a:t>
            </a:r>
            <a:r>
              <a:rPr lang="it-IT" sz="2000" dirty="0" err="1" smtClean="0">
                <a:latin typeface="Andalus" pitchFamily="18" charset="-78"/>
                <a:cs typeface="Andalus" pitchFamily="18" charset="-78"/>
              </a:rPr>
              <a:t>our</a:t>
            </a:r>
            <a:r>
              <a:rPr lang="it-IT" sz="2000" dirty="0" smtClean="0">
                <a:latin typeface="Andalus" pitchFamily="18" charset="-78"/>
                <a:cs typeface="Andalus" pitchFamily="18" charset="-78"/>
              </a:rPr>
              <a:t> (the </a:t>
            </a:r>
            <a:r>
              <a:rPr lang="it-IT" sz="2000" dirty="0" err="1" smtClean="0">
                <a:latin typeface="Andalus" pitchFamily="18" charset="-78"/>
                <a:cs typeface="Andalus" pitchFamily="18" charset="-78"/>
              </a:rPr>
              <a:t>students</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sounds</a:t>
            </a:r>
            <a:r>
              <a:rPr lang="it-IT" sz="2000" dirty="0" smtClean="0">
                <a:latin typeface="Andalus" pitchFamily="18" charset="-78"/>
                <a:cs typeface="Andalus" pitchFamily="18" charset="-78"/>
              </a:rPr>
              <a:t> are </a:t>
            </a:r>
            <a:r>
              <a:rPr lang="it-IT" sz="2000" dirty="0" err="1" smtClean="0">
                <a:latin typeface="Andalus" pitchFamily="18" charset="-78"/>
                <a:cs typeface="Andalus" pitchFamily="18" charset="-78"/>
              </a:rPr>
              <a:t>related</a:t>
            </a:r>
            <a:r>
              <a:rPr lang="it-IT" sz="2000" dirty="0" smtClean="0">
                <a:latin typeface="Andalus" pitchFamily="18" charset="-78"/>
                <a:cs typeface="Andalus" pitchFamily="18" charset="-78"/>
              </a:rPr>
              <a:t> to </a:t>
            </a:r>
            <a:r>
              <a:rPr lang="it-IT" sz="2000" dirty="0" err="1" smtClean="0">
                <a:latin typeface="Andalus" pitchFamily="18" charset="-78"/>
                <a:cs typeface="Andalus" pitchFamily="18" charset="-78"/>
              </a:rPr>
              <a:t>our</a:t>
            </a:r>
            <a:r>
              <a:rPr lang="it-IT" sz="2000" dirty="0" smtClean="0">
                <a:latin typeface="Andalus" pitchFamily="18" charset="-78"/>
                <a:cs typeface="Andalus" pitchFamily="18" charset="-78"/>
              </a:rPr>
              <a:t>   personal life, </a:t>
            </a:r>
            <a:r>
              <a:rPr lang="it-IT" sz="2000" dirty="0" err="1" smtClean="0">
                <a:latin typeface="Andalus" pitchFamily="18" charset="-78"/>
                <a:cs typeface="Andalus" pitchFamily="18" charset="-78"/>
              </a:rPr>
              <a:t>as</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everybody</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might</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expect</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maybe</a:t>
            </a:r>
            <a:r>
              <a:rPr lang="it-IT" sz="2000" dirty="0" smtClean="0">
                <a:latin typeface="Andalus" pitchFamily="18" charset="-78"/>
                <a:cs typeface="Andalus" pitchFamily="18" charset="-78"/>
              </a:rPr>
              <a:t>). In </a:t>
            </a:r>
            <a:r>
              <a:rPr lang="it-IT" sz="2000" dirty="0" err="1" smtClean="0">
                <a:latin typeface="Andalus" pitchFamily="18" charset="-78"/>
                <a:cs typeface="Andalus" pitchFamily="18" charset="-78"/>
              </a:rPr>
              <a:t>fact</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we</a:t>
            </a:r>
            <a:r>
              <a:rPr lang="it-IT" sz="2000" dirty="0" smtClean="0">
                <a:latin typeface="Andalus" pitchFamily="18" charset="-78"/>
                <a:cs typeface="Andalus" pitchFamily="18" charset="-78"/>
              </a:rPr>
              <a:t> can </a:t>
            </a:r>
            <a:r>
              <a:rPr lang="it-IT" sz="2000" dirty="0" err="1" smtClean="0">
                <a:latin typeface="Andalus" pitchFamily="18" charset="-78"/>
                <a:cs typeface="Andalus" pitchFamily="18" charset="-78"/>
              </a:rPr>
              <a:t>hear</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sounds</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connected</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with</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daily</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activities</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school</a:t>
            </a:r>
            <a:r>
              <a:rPr lang="it-IT" sz="2000" dirty="0" smtClean="0">
                <a:latin typeface="Andalus" pitchFamily="18" charset="-78"/>
                <a:cs typeface="Andalus" pitchFamily="18" charset="-78"/>
              </a:rPr>
              <a:t>, sport, </a:t>
            </a:r>
            <a:r>
              <a:rPr lang="it-IT" sz="2000" dirty="0" err="1" smtClean="0">
                <a:latin typeface="Andalus" pitchFamily="18" charset="-78"/>
                <a:cs typeface="Andalus" pitchFamily="18" charset="-78"/>
              </a:rPr>
              <a:t>leisure</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time</a:t>
            </a:r>
            <a:r>
              <a:rPr lang="it-IT" sz="2000" dirty="0" smtClean="0">
                <a:latin typeface="Andalus" pitchFamily="18" charset="-78"/>
                <a:cs typeface="Andalus" pitchFamily="18" charset="-78"/>
              </a:rPr>
              <a:t> and so on. </a:t>
            </a:r>
            <a:r>
              <a:rPr lang="it-IT" sz="2000" dirty="0" err="1" smtClean="0">
                <a:latin typeface="Andalus" pitchFamily="18" charset="-78"/>
                <a:cs typeface="Andalus" pitchFamily="18" charset="-78"/>
              </a:rPr>
              <a:t>Moreover</a:t>
            </a:r>
            <a:r>
              <a:rPr lang="it-IT" sz="2000" dirty="0" smtClean="0">
                <a:latin typeface="Andalus" pitchFamily="18" charset="-78"/>
                <a:cs typeface="Andalus" pitchFamily="18" charset="-78"/>
              </a:rPr>
              <a:t>, some </a:t>
            </a:r>
            <a:r>
              <a:rPr lang="it-IT" sz="2000" dirty="0" err="1" smtClean="0">
                <a:latin typeface="Andalus" pitchFamily="18" charset="-78"/>
                <a:cs typeface="Andalus" pitchFamily="18" charset="-78"/>
              </a:rPr>
              <a:t>students</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who</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own</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pets</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recorded</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sounds</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which</a:t>
            </a:r>
            <a:r>
              <a:rPr lang="it-IT" sz="2000" dirty="0" smtClean="0">
                <a:latin typeface="Andalus" pitchFamily="18" charset="-78"/>
                <a:cs typeface="Andalus" pitchFamily="18" charset="-78"/>
              </a:rPr>
              <a:t> show </a:t>
            </a:r>
            <a:r>
              <a:rPr lang="it-IT" sz="2000" dirty="0" err="1" smtClean="0">
                <a:latin typeface="Andalus" pitchFamily="18" charset="-78"/>
                <a:cs typeface="Andalus" pitchFamily="18" charset="-78"/>
              </a:rPr>
              <a:t>their</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special</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relationship</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with</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their</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little</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friends</a:t>
            </a:r>
            <a:r>
              <a:rPr lang="it-IT" sz="2000" dirty="0" smtClean="0">
                <a:latin typeface="Andalus" pitchFamily="18" charset="-78"/>
                <a:cs typeface="Andalus" pitchFamily="18" charset="-78"/>
              </a:rPr>
              <a:t>.</a:t>
            </a:r>
            <a:endParaRPr lang="it-IT" sz="2000" dirty="0"/>
          </a:p>
        </p:txBody>
      </p:sp>
      <p:pic>
        <p:nvPicPr>
          <p:cNvPr id="7" name="Segnaposto immagine 6" descr="imagesU2LMZ1Z2.jpg"/>
          <p:cNvPicPr>
            <a:picLocks noGrp="1" noChangeAspect="1"/>
          </p:cNvPicPr>
          <p:nvPr>
            <p:ph type="pic" idx="1"/>
          </p:nvPr>
        </p:nvPicPr>
        <p:blipFill>
          <a:blip r:embed="rId2" cstate="print"/>
          <a:srcRect l="2958" r="2958"/>
          <a:stretch>
            <a:fillRect/>
          </a:stretch>
        </p:blipFill>
        <p:spPr>
          <a:xfrm rot="420000">
            <a:off x="3123021" y="1139784"/>
            <a:ext cx="5530971" cy="4162242"/>
          </a:xfrm>
        </p:spPr>
      </p:pic>
      <p:pic>
        <p:nvPicPr>
          <p:cNvPr id="2051" name="Picture 3" descr="C:\Users\Antonio\Desktop\bau (2).png"/>
          <p:cNvPicPr>
            <a:picLocks noChangeAspect="1" noChangeArrowheads="1"/>
          </p:cNvPicPr>
          <p:nvPr/>
        </p:nvPicPr>
        <p:blipFill>
          <a:blip r:embed="rId3" cstate="print"/>
          <a:srcRect/>
          <a:stretch>
            <a:fillRect/>
          </a:stretch>
        </p:blipFill>
        <p:spPr bwMode="auto">
          <a:xfrm rot="349194">
            <a:off x="6076215" y="1290783"/>
            <a:ext cx="1923812" cy="1361188"/>
          </a:xfrm>
          <a:prstGeom prst="rect">
            <a:avLst/>
          </a:prstGeom>
          <a:noFill/>
        </p:spPr>
      </p:pic>
    </p:spTree>
  </p:cSld>
  <p:clrMapOvr>
    <a:masterClrMapping/>
  </p:clrMapOvr>
  <p:transition>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3528" y="2564904"/>
            <a:ext cx="8229600" cy="2016224"/>
          </a:xfrm>
        </p:spPr>
        <p:txBody>
          <a:bodyPr>
            <a:normAutofit lnSpcReduction="10000"/>
          </a:bodyPr>
          <a:lstStyle/>
          <a:p>
            <a:pPr>
              <a:buNone/>
            </a:pPr>
            <a:r>
              <a:rPr lang="it-IT" dirty="0" smtClean="0"/>
              <a:t>   </a:t>
            </a:r>
            <a:r>
              <a:rPr lang="it-IT" sz="3200" dirty="0" smtClean="0">
                <a:latin typeface="Andalus" pitchFamily="18" charset="-78"/>
                <a:cs typeface="Andalus" pitchFamily="18" charset="-78"/>
              </a:rPr>
              <a:t>Some </a:t>
            </a:r>
            <a:r>
              <a:rPr lang="it-IT" sz="3200" dirty="0" err="1" smtClean="0">
                <a:latin typeface="Andalus" pitchFamily="18" charset="-78"/>
                <a:cs typeface="Andalus" pitchFamily="18" charset="-78"/>
              </a:rPr>
              <a:t>sounds</a:t>
            </a:r>
            <a:r>
              <a:rPr lang="it-IT" sz="3200" dirty="0" smtClean="0">
                <a:latin typeface="Andalus" pitchFamily="18" charset="-78"/>
                <a:cs typeface="Andalus" pitchFamily="18" charset="-78"/>
              </a:rPr>
              <a:t> </a:t>
            </a:r>
            <a:r>
              <a:rPr lang="it-IT" sz="3200" dirty="0" err="1" smtClean="0">
                <a:latin typeface="Andalus" pitchFamily="18" charset="-78"/>
                <a:cs typeface="Andalus" pitchFamily="18" charset="-78"/>
              </a:rPr>
              <a:t>may</a:t>
            </a:r>
            <a:r>
              <a:rPr lang="it-IT" sz="3200" dirty="0" smtClean="0">
                <a:latin typeface="Andalus" pitchFamily="18" charset="-78"/>
                <a:cs typeface="Andalus" pitchFamily="18" charset="-78"/>
              </a:rPr>
              <a:t> </a:t>
            </a:r>
            <a:r>
              <a:rPr lang="it-IT" sz="3200" dirty="0" err="1" smtClean="0">
                <a:latin typeface="Andalus" pitchFamily="18" charset="-78"/>
                <a:cs typeface="Andalus" pitchFamily="18" charset="-78"/>
              </a:rPr>
              <a:t>be</a:t>
            </a:r>
            <a:r>
              <a:rPr lang="it-IT" sz="3200" dirty="0" smtClean="0">
                <a:latin typeface="Andalus" pitchFamily="18" charset="-78"/>
                <a:cs typeface="Andalus" pitchFamily="18" charset="-78"/>
              </a:rPr>
              <a:t> </a:t>
            </a:r>
            <a:r>
              <a:rPr lang="it-IT" sz="3200" dirty="0" err="1" smtClean="0">
                <a:latin typeface="Andalus" pitchFamily="18" charset="-78"/>
                <a:cs typeface="Andalus" pitchFamily="18" charset="-78"/>
              </a:rPr>
              <a:t>defined</a:t>
            </a:r>
            <a:r>
              <a:rPr lang="it-IT" sz="3200" dirty="0" smtClean="0">
                <a:latin typeface="Andalus" pitchFamily="18" charset="-78"/>
                <a:cs typeface="Andalus" pitchFamily="18" charset="-78"/>
              </a:rPr>
              <a:t> “intercultural” (i.e. </a:t>
            </a:r>
            <a:r>
              <a:rPr lang="it-IT" sz="3200" dirty="0" err="1" smtClean="0">
                <a:latin typeface="Andalus" pitchFamily="18" charset="-78"/>
                <a:cs typeface="Andalus" pitchFamily="18" charset="-78"/>
              </a:rPr>
              <a:t>bells</a:t>
            </a:r>
            <a:r>
              <a:rPr lang="it-IT" sz="3200" dirty="0" smtClean="0">
                <a:latin typeface="Andalus" pitchFamily="18" charset="-78"/>
                <a:cs typeface="Andalus" pitchFamily="18" charset="-78"/>
              </a:rPr>
              <a:t>, </a:t>
            </a:r>
            <a:r>
              <a:rPr lang="it-IT" sz="3200" dirty="0" err="1" smtClean="0">
                <a:latin typeface="Andalus" pitchFamily="18" charset="-78"/>
                <a:cs typeface="Andalus" pitchFamily="18" charset="-78"/>
              </a:rPr>
              <a:t>making</a:t>
            </a:r>
            <a:r>
              <a:rPr lang="it-IT" sz="3200" dirty="0" smtClean="0">
                <a:latin typeface="Andalus" pitchFamily="18" charset="-78"/>
                <a:cs typeface="Andalus" pitchFamily="18" charset="-78"/>
              </a:rPr>
              <a:t>/</a:t>
            </a:r>
            <a:r>
              <a:rPr lang="it-IT" sz="3200" dirty="0" err="1" smtClean="0">
                <a:latin typeface="Andalus" pitchFamily="18" charset="-78"/>
                <a:cs typeface="Andalus" pitchFamily="18" charset="-78"/>
              </a:rPr>
              <a:t>pouring</a:t>
            </a:r>
            <a:r>
              <a:rPr lang="it-IT" sz="3200" dirty="0" smtClean="0">
                <a:latin typeface="Andalus" pitchFamily="18" charset="-78"/>
                <a:cs typeface="Andalus" pitchFamily="18" charset="-78"/>
              </a:rPr>
              <a:t> coffee), </a:t>
            </a:r>
            <a:r>
              <a:rPr lang="it-IT" sz="3200" dirty="0" err="1" smtClean="0">
                <a:latin typeface="Andalus" pitchFamily="18" charset="-78"/>
                <a:cs typeface="Andalus" pitchFamily="18" charset="-78"/>
              </a:rPr>
              <a:t>as</a:t>
            </a:r>
            <a:r>
              <a:rPr lang="it-IT" sz="3200" dirty="0" smtClean="0">
                <a:latin typeface="Andalus" pitchFamily="18" charset="-78"/>
                <a:cs typeface="Andalus" pitchFamily="18" charset="-78"/>
              </a:rPr>
              <a:t> </a:t>
            </a:r>
            <a:r>
              <a:rPr lang="it-IT" sz="3200" dirty="0" err="1" smtClean="0">
                <a:latin typeface="Andalus" pitchFamily="18" charset="-78"/>
                <a:cs typeface="Andalus" pitchFamily="18" charset="-78"/>
              </a:rPr>
              <a:t>they</a:t>
            </a:r>
            <a:r>
              <a:rPr lang="it-IT" sz="3200" dirty="0" smtClean="0">
                <a:latin typeface="Andalus" pitchFamily="18" charset="-78"/>
                <a:cs typeface="Andalus" pitchFamily="18" charset="-78"/>
              </a:rPr>
              <a:t> </a:t>
            </a:r>
            <a:r>
              <a:rPr lang="it-IT" sz="3200" dirty="0" err="1" smtClean="0">
                <a:latin typeface="Andalus" pitchFamily="18" charset="-78"/>
                <a:cs typeface="Andalus" pitchFamily="18" charset="-78"/>
              </a:rPr>
              <a:t>cannot</a:t>
            </a:r>
            <a:r>
              <a:rPr lang="it-IT" sz="3200" dirty="0" smtClean="0">
                <a:latin typeface="Andalus" pitchFamily="18" charset="-78"/>
                <a:cs typeface="Andalus" pitchFamily="18" charset="-78"/>
              </a:rPr>
              <a:t> </a:t>
            </a:r>
            <a:r>
              <a:rPr lang="it-IT" sz="3200" dirty="0" err="1" smtClean="0">
                <a:latin typeface="Andalus" pitchFamily="18" charset="-78"/>
                <a:cs typeface="Andalus" pitchFamily="18" charset="-78"/>
              </a:rPr>
              <a:t>be</a:t>
            </a:r>
            <a:r>
              <a:rPr lang="it-IT" sz="3200" dirty="0" smtClean="0">
                <a:latin typeface="Andalus" pitchFamily="18" charset="-78"/>
                <a:cs typeface="Andalus" pitchFamily="18" charset="-78"/>
              </a:rPr>
              <a:t> </a:t>
            </a:r>
            <a:r>
              <a:rPr lang="it-IT" sz="3200" dirty="0" err="1" smtClean="0">
                <a:latin typeface="Andalus" pitchFamily="18" charset="-78"/>
                <a:cs typeface="Andalus" pitchFamily="18" charset="-78"/>
              </a:rPr>
              <a:t>considered</a:t>
            </a:r>
            <a:r>
              <a:rPr lang="it-IT" sz="3200" dirty="0" smtClean="0">
                <a:latin typeface="Andalus" pitchFamily="18" charset="-78"/>
                <a:cs typeface="Andalus" pitchFamily="18" charset="-78"/>
              </a:rPr>
              <a:t> just </a:t>
            </a:r>
            <a:r>
              <a:rPr lang="it-IT" sz="3200" dirty="0" err="1" smtClean="0">
                <a:latin typeface="Andalus" pitchFamily="18" charset="-78"/>
                <a:cs typeface="Andalus" pitchFamily="18" charset="-78"/>
              </a:rPr>
              <a:t>typical</a:t>
            </a:r>
            <a:r>
              <a:rPr lang="it-IT" sz="3200" dirty="0" smtClean="0">
                <a:latin typeface="Andalus" pitchFamily="18" charset="-78"/>
                <a:cs typeface="Andalus" pitchFamily="18" charset="-78"/>
              </a:rPr>
              <a:t> </a:t>
            </a:r>
            <a:r>
              <a:rPr lang="it-IT" sz="3200" dirty="0" err="1" smtClean="0">
                <a:latin typeface="Andalus" pitchFamily="18" charset="-78"/>
                <a:cs typeface="Andalus" pitchFamily="18" charset="-78"/>
              </a:rPr>
              <a:t>of</a:t>
            </a:r>
            <a:r>
              <a:rPr lang="it-IT" sz="3200" dirty="0" smtClean="0">
                <a:latin typeface="Andalus" pitchFamily="18" charset="-78"/>
                <a:cs typeface="Andalus" pitchFamily="18" charset="-78"/>
              </a:rPr>
              <a:t> a </a:t>
            </a:r>
            <a:r>
              <a:rPr lang="it-IT" sz="3200" dirty="0" err="1" smtClean="0">
                <a:latin typeface="Andalus" pitchFamily="18" charset="-78"/>
                <a:cs typeface="Andalus" pitchFamily="18" charset="-78"/>
              </a:rPr>
              <a:t>certain</a:t>
            </a:r>
            <a:r>
              <a:rPr lang="it-IT" sz="3200" dirty="0" smtClean="0">
                <a:latin typeface="Andalus" pitchFamily="18" charset="-78"/>
                <a:cs typeface="Andalus" pitchFamily="18" charset="-78"/>
              </a:rPr>
              <a:t> culture.</a:t>
            </a:r>
            <a:endParaRPr lang="it-IT" sz="3200" dirty="0">
              <a:latin typeface="Andalus" pitchFamily="18" charset="-78"/>
              <a:cs typeface="Andalus" pitchFamily="18" charset="-78"/>
            </a:endParaRPr>
          </a:p>
        </p:txBody>
      </p:sp>
      <p:pic>
        <p:nvPicPr>
          <p:cNvPr id="3074" name="Picture 2" descr="C:\Users\Antonio\AppData\Local\Microsoft\Windows\INetCache\IE\OZ6A01O4\caffe1[1].jpg"/>
          <p:cNvPicPr>
            <a:picLocks noChangeAspect="1" noChangeArrowheads="1"/>
          </p:cNvPicPr>
          <p:nvPr/>
        </p:nvPicPr>
        <p:blipFill>
          <a:blip r:embed="rId2" cstate="print"/>
          <a:srcRect/>
          <a:stretch>
            <a:fillRect/>
          </a:stretch>
        </p:blipFill>
        <p:spPr bwMode="auto">
          <a:xfrm rot="1113487">
            <a:off x="6228184" y="4509120"/>
            <a:ext cx="1872208" cy="1981969"/>
          </a:xfrm>
          <a:prstGeom prst="rect">
            <a:avLst/>
          </a:prstGeom>
          <a:noFill/>
        </p:spPr>
      </p:pic>
      <p:pic>
        <p:nvPicPr>
          <p:cNvPr id="3076" name="Picture 4" descr="C:\Users\Antonio\AppData\Local\Microsoft\Windows\INetCache\IE\JQ612RB5\152[1].gif"/>
          <p:cNvPicPr>
            <a:picLocks noChangeAspect="1" noChangeArrowheads="1" noCrop="1"/>
          </p:cNvPicPr>
          <p:nvPr/>
        </p:nvPicPr>
        <p:blipFill>
          <a:blip r:embed="rId3" cstate="print"/>
          <a:srcRect/>
          <a:stretch>
            <a:fillRect/>
          </a:stretch>
        </p:blipFill>
        <p:spPr bwMode="auto">
          <a:xfrm rot="21123910">
            <a:off x="1490154" y="872470"/>
            <a:ext cx="1656184" cy="1368152"/>
          </a:xfrm>
          <a:prstGeom prst="rect">
            <a:avLst/>
          </a:prstGeom>
          <a:noFill/>
        </p:spPr>
      </p:pic>
      <p:pic>
        <p:nvPicPr>
          <p:cNvPr id="3078" name="Picture 6" descr="C:\Users\Antonio\AppData\Local\Microsoft\Windows\INetCache\IE\OZ6A01O4\luglio-suona-bene-[1].jpg"/>
          <p:cNvPicPr>
            <a:picLocks noChangeAspect="1" noChangeArrowheads="1"/>
          </p:cNvPicPr>
          <p:nvPr/>
        </p:nvPicPr>
        <p:blipFill>
          <a:blip r:embed="rId4" cstate="print"/>
          <a:srcRect/>
          <a:stretch>
            <a:fillRect/>
          </a:stretch>
        </p:blipFill>
        <p:spPr bwMode="auto">
          <a:xfrm rot="20845012">
            <a:off x="2915816" y="4437112"/>
            <a:ext cx="2114550" cy="1828800"/>
          </a:xfrm>
          <a:prstGeom prst="rect">
            <a:avLst/>
          </a:prstGeom>
          <a:noFill/>
        </p:spPr>
      </p:pic>
      <p:pic>
        <p:nvPicPr>
          <p:cNvPr id="3080" name="Picture 8" descr="C:\Users\Antonio\AppData\Local\Microsoft\Windows\INetCache\IE\V83N21GC\soccer-ball-clipart[1].jpg"/>
          <p:cNvPicPr>
            <a:picLocks noChangeAspect="1" noChangeArrowheads="1"/>
          </p:cNvPicPr>
          <p:nvPr/>
        </p:nvPicPr>
        <p:blipFill>
          <a:blip r:embed="rId5" cstate="print"/>
          <a:srcRect/>
          <a:stretch>
            <a:fillRect/>
          </a:stretch>
        </p:blipFill>
        <p:spPr bwMode="auto">
          <a:xfrm>
            <a:off x="251520" y="4581128"/>
            <a:ext cx="1771031" cy="1776809"/>
          </a:xfrm>
          <a:prstGeom prst="rect">
            <a:avLst/>
          </a:prstGeom>
          <a:noFill/>
        </p:spPr>
      </p:pic>
      <p:pic>
        <p:nvPicPr>
          <p:cNvPr id="3084" name="Picture 12" descr="C:\Users\Antonio\AppData\Local\Microsoft\Windows\INetCache\IE\ATGSLK3Q\Mike-speed[1].png"/>
          <p:cNvPicPr>
            <a:picLocks noChangeAspect="1" noChangeArrowheads="1"/>
          </p:cNvPicPr>
          <p:nvPr/>
        </p:nvPicPr>
        <p:blipFill>
          <a:blip r:embed="rId6" cstate="print"/>
          <a:srcRect/>
          <a:stretch>
            <a:fillRect/>
          </a:stretch>
        </p:blipFill>
        <p:spPr bwMode="auto">
          <a:xfrm>
            <a:off x="5220072" y="908720"/>
            <a:ext cx="1669750" cy="1440160"/>
          </a:xfrm>
          <a:prstGeom prst="rect">
            <a:avLst/>
          </a:prstGeom>
          <a:noFill/>
        </p:spPr>
      </p:pic>
    </p:spTree>
  </p:cSld>
  <p:clrMapOvr>
    <a:masterClrMapping/>
  </p:clrMapOvr>
  <p:transition>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C:\Users\Antonio\Desktop\pizzaiolo.png"/>
          <p:cNvPicPr>
            <a:picLocks noGrp="1" noChangeAspect="1" noChangeArrowheads="1"/>
          </p:cNvPicPr>
          <p:nvPr>
            <p:ph idx="1"/>
          </p:nvPr>
        </p:nvPicPr>
        <p:blipFill>
          <a:blip r:embed="rId2" cstate="print"/>
          <a:srcRect/>
          <a:stretch>
            <a:fillRect/>
          </a:stretch>
        </p:blipFill>
        <p:spPr bwMode="auto">
          <a:xfrm rot="338904">
            <a:off x="6240532" y="3898973"/>
            <a:ext cx="2324100" cy="1828800"/>
          </a:xfrm>
          <a:prstGeom prst="rect">
            <a:avLst/>
          </a:prstGeom>
          <a:noFill/>
        </p:spPr>
      </p:pic>
      <p:sp>
        <p:nvSpPr>
          <p:cNvPr id="7" name="Rettangolo 6"/>
          <p:cNvSpPr/>
          <p:nvPr/>
        </p:nvSpPr>
        <p:spPr>
          <a:xfrm>
            <a:off x="395536" y="1124744"/>
            <a:ext cx="8352928" cy="2308324"/>
          </a:xfrm>
          <a:prstGeom prst="rect">
            <a:avLst/>
          </a:prstGeom>
        </p:spPr>
        <p:txBody>
          <a:bodyPr wrap="square">
            <a:spAutoFit/>
          </a:bodyPr>
          <a:lstStyle/>
          <a:p>
            <a:r>
              <a:rPr lang="en-GB" sz="2400" dirty="0">
                <a:latin typeface="Andalus" pitchFamily="18" charset="-78"/>
                <a:cs typeface="Andalus" pitchFamily="18" charset="-78"/>
              </a:rPr>
              <a:t>On the other hand,  a few sounds (for example, footsteps in the snow) may be considered as “deriving” from the environment a person lives in and, consequently, they are an important part of the cultural background of a specific country, which is also expressed through customs and traditions, i.e. some of the fundamental elements of the culture of that </a:t>
            </a:r>
            <a:r>
              <a:rPr lang="en-GB" sz="2400" dirty="0" smtClean="0">
                <a:latin typeface="Andalus" pitchFamily="18" charset="-78"/>
                <a:cs typeface="Andalus" pitchFamily="18" charset="-78"/>
              </a:rPr>
              <a:t>nation.</a:t>
            </a:r>
            <a:endParaRPr lang="it-IT" sz="2400" dirty="0">
              <a:latin typeface="Andalus" pitchFamily="18" charset="-78"/>
              <a:cs typeface="Andalus" pitchFamily="18" charset="-78"/>
            </a:endParaRPr>
          </a:p>
        </p:txBody>
      </p:sp>
      <p:pic>
        <p:nvPicPr>
          <p:cNvPr id="4101" name="Picture 5" descr="C:\Users\Antonio\Desktop\neve.png"/>
          <p:cNvPicPr>
            <a:picLocks noChangeAspect="1" noChangeArrowheads="1"/>
          </p:cNvPicPr>
          <p:nvPr/>
        </p:nvPicPr>
        <p:blipFill>
          <a:blip r:embed="rId3" cstate="print"/>
          <a:srcRect/>
          <a:stretch>
            <a:fillRect/>
          </a:stretch>
        </p:blipFill>
        <p:spPr bwMode="auto">
          <a:xfrm rot="20959277">
            <a:off x="756778" y="3719800"/>
            <a:ext cx="1819275" cy="2514600"/>
          </a:xfrm>
          <a:prstGeom prst="rect">
            <a:avLst/>
          </a:prstGeom>
          <a:noFill/>
        </p:spPr>
      </p:pic>
      <p:pic>
        <p:nvPicPr>
          <p:cNvPr id="4102" name="Picture 6" descr="C:\Users\Antonio\Desktop\bus.png"/>
          <p:cNvPicPr>
            <a:picLocks noChangeAspect="1" noChangeArrowheads="1"/>
          </p:cNvPicPr>
          <p:nvPr/>
        </p:nvPicPr>
        <p:blipFill>
          <a:blip r:embed="rId4" cstate="print"/>
          <a:srcRect/>
          <a:stretch>
            <a:fillRect/>
          </a:stretch>
        </p:blipFill>
        <p:spPr bwMode="auto">
          <a:xfrm rot="21345299">
            <a:off x="3419872" y="3861048"/>
            <a:ext cx="2143125" cy="2143125"/>
          </a:xfrm>
          <a:prstGeom prst="rect">
            <a:avLst/>
          </a:prstGeom>
          <a:noFill/>
        </p:spPr>
      </p:pic>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980728"/>
            <a:ext cx="8229600" cy="5472608"/>
          </a:xfrm>
        </p:spPr>
        <p:txBody>
          <a:bodyPr/>
          <a:lstStyle/>
          <a:p>
            <a:pPr>
              <a:buNone/>
            </a:pPr>
            <a:r>
              <a:rPr lang="en-GB" sz="2800" dirty="0" smtClean="0">
                <a:latin typeface="Andalus" pitchFamily="18" charset="-78"/>
                <a:cs typeface="Andalus" pitchFamily="18" charset="-78"/>
              </a:rPr>
              <a:t>   Working on our project, we had to think about the sounds which “describe” our personality. This activity has made us all aware of the fact that we do not often pay attention to our typical </a:t>
            </a:r>
            <a:r>
              <a:rPr lang="en-GB" sz="2800" dirty="0" err="1" smtClean="0">
                <a:latin typeface="Andalus" pitchFamily="18" charset="-78"/>
                <a:cs typeface="Andalus" pitchFamily="18" charset="-78"/>
              </a:rPr>
              <a:t>soundscape</a:t>
            </a:r>
            <a:r>
              <a:rPr lang="en-GB" sz="2800" dirty="0" smtClean="0">
                <a:latin typeface="Andalus" pitchFamily="18" charset="-78"/>
                <a:cs typeface="Andalus" pitchFamily="18" charset="-78"/>
              </a:rPr>
              <a:t>, i.e. the “sounds” characterising our environment. Of course, we listen to music, we sing, we hear noises and, sometimes, we complain about them, but we often disregard the “simple”, everyday sounds that make our life unique and, in some cases, recognizable as the life of a person living and working in a specific geographical and cultural environment. Our personal “</a:t>
            </a:r>
            <a:r>
              <a:rPr lang="en-GB" sz="2800" dirty="0" err="1" smtClean="0">
                <a:latin typeface="Andalus" pitchFamily="18" charset="-78"/>
                <a:cs typeface="Andalus" pitchFamily="18" charset="-78"/>
              </a:rPr>
              <a:t>soundscape</a:t>
            </a:r>
            <a:r>
              <a:rPr lang="en-GB" sz="2800" dirty="0" smtClean="0">
                <a:latin typeface="Andalus" pitchFamily="18" charset="-78"/>
                <a:cs typeface="Andalus" pitchFamily="18" charset="-78"/>
              </a:rPr>
              <a:t>”…</a:t>
            </a:r>
            <a:endParaRPr lang="it-IT" sz="2800" dirty="0" smtClean="0">
              <a:latin typeface="Andalus" pitchFamily="18" charset="-78"/>
              <a:cs typeface="Andalus" pitchFamily="18" charset="-78"/>
            </a:endParaRPr>
          </a:p>
          <a:p>
            <a:pPr>
              <a:buNone/>
            </a:pPr>
            <a:endParaRPr lang="it-IT"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buNone/>
            </a:pPr>
            <a:r>
              <a:rPr lang="en-GB" sz="3200" dirty="0" smtClean="0">
                <a:latin typeface="Andalus" pitchFamily="18" charset="-78"/>
                <a:cs typeface="Andalus" pitchFamily="18" charset="-78"/>
              </a:rPr>
              <a:t>By the way, do you know who coined the word “</a:t>
            </a:r>
            <a:r>
              <a:rPr lang="en-GB" sz="3200" dirty="0" err="1" smtClean="0">
                <a:latin typeface="Andalus" pitchFamily="18" charset="-78"/>
                <a:cs typeface="Andalus" pitchFamily="18" charset="-78"/>
              </a:rPr>
              <a:t>soundscape</a:t>
            </a:r>
            <a:r>
              <a:rPr lang="en-GB" dirty="0" smtClean="0"/>
              <a:t>”?</a:t>
            </a:r>
            <a:endParaRPr lang="it-IT" dirty="0"/>
          </a:p>
        </p:txBody>
      </p:sp>
      <p:pic>
        <p:nvPicPr>
          <p:cNvPr id="5124" name="Picture 4" descr="C:\Users\Antonio\AppData\Local\Microsoft\Windows\INetCache\IE\V83N21GC\punto-interrogativo-I[1].jpg"/>
          <p:cNvPicPr>
            <a:picLocks noChangeAspect="1" noChangeArrowheads="1"/>
          </p:cNvPicPr>
          <p:nvPr/>
        </p:nvPicPr>
        <p:blipFill>
          <a:blip r:embed="rId2" cstate="print"/>
          <a:srcRect/>
          <a:stretch>
            <a:fillRect/>
          </a:stretch>
        </p:blipFill>
        <p:spPr bwMode="auto">
          <a:xfrm rot="21022523">
            <a:off x="1596609" y="3596507"/>
            <a:ext cx="2213779" cy="2494632"/>
          </a:xfrm>
          <a:prstGeom prst="rect">
            <a:avLst/>
          </a:prstGeom>
          <a:noFill/>
        </p:spPr>
      </p:pic>
      <p:pic>
        <p:nvPicPr>
          <p:cNvPr id="5126" name="Picture 6" descr="C:\Users\Antonio\AppData\Local\Microsoft\Windows\INetCache\IE\V83N21GC\PuntoInterrogativo[1].png"/>
          <p:cNvPicPr>
            <a:picLocks noChangeAspect="1" noChangeArrowheads="1"/>
          </p:cNvPicPr>
          <p:nvPr/>
        </p:nvPicPr>
        <p:blipFill>
          <a:blip r:embed="rId3" cstate="print"/>
          <a:srcRect/>
          <a:stretch>
            <a:fillRect/>
          </a:stretch>
        </p:blipFill>
        <p:spPr bwMode="auto">
          <a:xfrm rot="1245918">
            <a:off x="6271196" y="2782423"/>
            <a:ext cx="1623714" cy="2164952"/>
          </a:xfrm>
          <a:prstGeom prst="rect">
            <a:avLst/>
          </a:prstGeom>
          <a:noFill/>
        </p:spPr>
      </p:pic>
    </p:spTree>
  </p:cSld>
  <p:clrMapOvr>
    <a:masterClrMapping/>
  </p:clrMapOvr>
  <p:transition>
    <p:cover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ntonio\Desktop\raimondo.png"/>
          <p:cNvPicPr>
            <a:picLocks noGrp="1" noChangeAspect="1" noChangeArrowheads="1"/>
          </p:cNvPicPr>
          <p:nvPr>
            <p:ph idx="1"/>
          </p:nvPr>
        </p:nvPicPr>
        <p:blipFill>
          <a:blip r:embed="rId2" cstate="print"/>
          <a:srcRect/>
          <a:stretch>
            <a:fillRect/>
          </a:stretch>
        </p:blipFill>
        <p:spPr bwMode="auto">
          <a:xfrm>
            <a:off x="3707904" y="2708920"/>
            <a:ext cx="3744416" cy="3168352"/>
          </a:xfrm>
          <a:prstGeom prst="rect">
            <a:avLst/>
          </a:prstGeom>
          <a:noFill/>
        </p:spPr>
      </p:pic>
      <p:sp>
        <p:nvSpPr>
          <p:cNvPr id="5" name="Rettangolo 4"/>
          <p:cNvSpPr/>
          <p:nvPr/>
        </p:nvSpPr>
        <p:spPr>
          <a:xfrm>
            <a:off x="539552" y="1268760"/>
            <a:ext cx="7704856" cy="1384995"/>
          </a:xfrm>
          <a:prstGeom prst="rect">
            <a:avLst/>
          </a:prstGeom>
        </p:spPr>
        <p:txBody>
          <a:bodyPr wrap="square">
            <a:spAutoFit/>
          </a:bodyPr>
          <a:lstStyle/>
          <a:p>
            <a:r>
              <a:rPr lang="it-IT" sz="2800" dirty="0" err="1">
                <a:latin typeface="Andalus" pitchFamily="18" charset="-78"/>
                <a:cs typeface="Andalus" pitchFamily="18" charset="-78"/>
              </a:rPr>
              <a:t>H</a:t>
            </a:r>
            <a:r>
              <a:rPr lang="it-IT" sz="2800" dirty="0" err="1" smtClean="0">
                <a:latin typeface="Andalus" pitchFamily="18" charset="-78"/>
                <a:cs typeface="Andalus" pitchFamily="18" charset="-78"/>
              </a:rPr>
              <a:t>ere</a:t>
            </a:r>
            <a:r>
              <a:rPr lang="it-IT" sz="2800" dirty="0" smtClean="0">
                <a:latin typeface="Andalus" pitchFamily="18" charset="-78"/>
                <a:cs typeface="Andalus" pitchFamily="18" charset="-78"/>
              </a:rPr>
              <a:t>’s </a:t>
            </a:r>
            <a:r>
              <a:rPr lang="it-IT" sz="2800" dirty="0">
                <a:latin typeface="Andalus" pitchFamily="18" charset="-78"/>
                <a:cs typeface="Andalus" pitchFamily="18" charset="-78"/>
              </a:rPr>
              <a:t>the </a:t>
            </a:r>
            <a:r>
              <a:rPr lang="it-IT" sz="2800" dirty="0" err="1">
                <a:latin typeface="Andalus" pitchFamily="18" charset="-78"/>
                <a:cs typeface="Andalus" pitchFamily="18" charset="-78"/>
              </a:rPr>
              <a:t>answer</a:t>
            </a:r>
            <a:r>
              <a:rPr lang="it-IT" sz="2800" dirty="0">
                <a:latin typeface="Andalus" pitchFamily="18" charset="-78"/>
                <a:cs typeface="Andalus" pitchFamily="18" charset="-78"/>
              </a:rPr>
              <a:t>: the Canadian </a:t>
            </a:r>
            <a:r>
              <a:rPr lang="it-IT" sz="2800" dirty="0" err="1">
                <a:latin typeface="Andalus" pitchFamily="18" charset="-78"/>
                <a:cs typeface="Andalus" pitchFamily="18" charset="-78"/>
              </a:rPr>
              <a:t>environmentalist</a:t>
            </a:r>
            <a:r>
              <a:rPr lang="it-IT" sz="2800" dirty="0">
                <a:latin typeface="Andalus" pitchFamily="18" charset="-78"/>
                <a:cs typeface="Andalus" pitchFamily="18" charset="-78"/>
              </a:rPr>
              <a:t>, </a:t>
            </a:r>
            <a:r>
              <a:rPr lang="it-IT" sz="2800" dirty="0" err="1">
                <a:latin typeface="Andalus" pitchFamily="18" charset="-78"/>
                <a:cs typeface="Andalus" pitchFamily="18" charset="-78"/>
              </a:rPr>
              <a:t>writer</a:t>
            </a:r>
            <a:r>
              <a:rPr lang="it-IT" sz="2800" dirty="0">
                <a:latin typeface="Andalus" pitchFamily="18" charset="-78"/>
                <a:cs typeface="Andalus" pitchFamily="18" charset="-78"/>
              </a:rPr>
              <a:t>, </a:t>
            </a:r>
            <a:r>
              <a:rPr lang="it-IT" sz="2800" dirty="0" err="1">
                <a:latin typeface="Andalus" pitchFamily="18" charset="-78"/>
                <a:cs typeface="Andalus" pitchFamily="18" charset="-78"/>
              </a:rPr>
              <a:t>composer</a:t>
            </a:r>
            <a:r>
              <a:rPr lang="it-IT" sz="2800" dirty="0">
                <a:latin typeface="Andalus" pitchFamily="18" charset="-78"/>
                <a:cs typeface="Andalus" pitchFamily="18" charset="-78"/>
              </a:rPr>
              <a:t> and </a:t>
            </a:r>
            <a:r>
              <a:rPr lang="it-IT" sz="2800" dirty="0" err="1">
                <a:latin typeface="Andalus" pitchFamily="18" charset="-78"/>
                <a:cs typeface="Andalus" pitchFamily="18" charset="-78"/>
              </a:rPr>
              <a:t>music</a:t>
            </a:r>
            <a:r>
              <a:rPr lang="it-IT" sz="2800" dirty="0">
                <a:latin typeface="Andalus" pitchFamily="18" charset="-78"/>
                <a:cs typeface="Andalus" pitchFamily="18" charset="-78"/>
              </a:rPr>
              <a:t> </a:t>
            </a:r>
            <a:r>
              <a:rPr lang="it-IT" sz="2800" dirty="0" err="1">
                <a:latin typeface="Andalus" pitchFamily="18" charset="-78"/>
                <a:cs typeface="Andalus" pitchFamily="18" charset="-78"/>
              </a:rPr>
              <a:t>educator</a:t>
            </a:r>
            <a:r>
              <a:rPr lang="it-IT" sz="2800" dirty="0">
                <a:latin typeface="Andalus" pitchFamily="18" charset="-78"/>
                <a:cs typeface="Andalus" pitchFamily="18" charset="-78"/>
              </a:rPr>
              <a:t> </a:t>
            </a:r>
            <a:r>
              <a:rPr lang="it-IT" sz="2800" b="1" dirty="0">
                <a:latin typeface="Andalus" pitchFamily="18" charset="-78"/>
                <a:cs typeface="Andalus" pitchFamily="18" charset="-78"/>
              </a:rPr>
              <a:t>Raymond Murray </a:t>
            </a:r>
            <a:r>
              <a:rPr lang="it-IT" sz="2800" b="1" dirty="0" err="1">
                <a:latin typeface="Andalus" pitchFamily="18" charset="-78"/>
                <a:cs typeface="Andalus" pitchFamily="18" charset="-78"/>
              </a:rPr>
              <a:t>Schafer</a:t>
            </a:r>
            <a:r>
              <a:rPr lang="it-IT" sz="2800" b="1" dirty="0">
                <a:latin typeface="Andalus" pitchFamily="18" charset="-78"/>
                <a:cs typeface="Andalus" pitchFamily="18" charset="-78"/>
              </a:rPr>
              <a:t>.</a:t>
            </a:r>
            <a:endParaRPr lang="it-IT" sz="2800" dirty="0">
              <a:latin typeface="Andalus" pitchFamily="18" charset="-78"/>
              <a:cs typeface="Andalus" pitchFamily="18" charset="-78"/>
            </a:endParaRPr>
          </a:p>
        </p:txBody>
      </p:sp>
    </p:spTree>
  </p:cSld>
  <p:clrMapOvr>
    <a:masterClrMapping/>
  </p:clrMapOvr>
  <p:transition>
    <p:spli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ntonio\Desktop\libro.png"/>
          <p:cNvPicPr>
            <a:picLocks noGrp="1" noChangeAspect="1" noChangeArrowheads="1"/>
          </p:cNvPicPr>
          <p:nvPr>
            <p:ph idx="1"/>
          </p:nvPr>
        </p:nvPicPr>
        <p:blipFill>
          <a:blip r:embed="rId2" cstate="print"/>
          <a:srcRect/>
          <a:stretch>
            <a:fillRect/>
          </a:stretch>
        </p:blipFill>
        <p:spPr bwMode="auto">
          <a:xfrm>
            <a:off x="827584" y="1700808"/>
            <a:ext cx="2599730" cy="3546658"/>
          </a:xfrm>
          <a:prstGeom prst="rect">
            <a:avLst/>
          </a:prstGeom>
          <a:noFill/>
        </p:spPr>
      </p:pic>
      <p:sp>
        <p:nvSpPr>
          <p:cNvPr id="7172" name="Rectangle 4"/>
          <p:cNvSpPr>
            <a:spLocks noChangeArrowheads="1"/>
          </p:cNvSpPr>
          <p:nvPr/>
        </p:nvSpPr>
        <p:spPr bwMode="auto">
          <a:xfrm>
            <a:off x="4067944" y="1316522"/>
            <a:ext cx="4248472"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ndalus" pitchFamily="18" charset="-78"/>
                <a:ea typeface="Times New Roman" pitchFamily="18" charset="0"/>
                <a:cs typeface="Andalus" pitchFamily="18" charset="-78"/>
              </a:rPr>
              <a:t>In his introduction to his book “The </a:t>
            </a:r>
            <a:r>
              <a:rPr kumimoji="0" lang="en-GB" sz="2000" b="0" i="0" u="none" strike="noStrike" cap="none" normalizeH="0" baseline="0" dirty="0" err="1" smtClean="0">
                <a:ln>
                  <a:noFill/>
                </a:ln>
                <a:solidFill>
                  <a:schemeClr val="tx1"/>
                </a:solidFill>
                <a:effectLst/>
                <a:latin typeface="Andalus" pitchFamily="18" charset="-78"/>
                <a:ea typeface="Times New Roman" pitchFamily="18" charset="0"/>
                <a:cs typeface="Andalus" pitchFamily="18" charset="-78"/>
              </a:rPr>
              <a:t>Soundscape</a:t>
            </a:r>
            <a:r>
              <a:rPr kumimoji="0" lang="en-GB" sz="2000" b="0" i="0" u="none" strike="noStrike" cap="none" normalizeH="0" baseline="0" dirty="0" smtClean="0">
                <a:ln>
                  <a:noFill/>
                </a:ln>
                <a:solidFill>
                  <a:schemeClr val="tx1"/>
                </a:solidFill>
                <a:effectLst/>
                <a:latin typeface="Andalus" pitchFamily="18" charset="-78"/>
                <a:ea typeface="Times New Roman" pitchFamily="18" charset="0"/>
                <a:cs typeface="Andalus" pitchFamily="18" charset="-78"/>
              </a:rPr>
              <a:t>: our sonic environment and the tuning of the world”, Schafer writes: “The </a:t>
            </a:r>
            <a:r>
              <a:rPr kumimoji="0" lang="en-GB" sz="2000" b="0" i="0" u="none" strike="noStrike" cap="none" normalizeH="0" baseline="0" dirty="0" err="1" smtClean="0">
                <a:ln>
                  <a:noFill/>
                </a:ln>
                <a:solidFill>
                  <a:schemeClr val="tx1"/>
                </a:solidFill>
                <a:effectLst/>
                <a:latin typeface="Andalus" pitchFamily="18" charset="-78"/>
                <a:ea typeface="Times New Roman" pitchFamily="18" charset="0"/>
                <a:cs typeface="Andalus" pitchFamily="18" charset="-78"/>
              </a:rPr>
              <a:t>soundscape</a:t>
            </a:r>
            <a:r>
              <a:rPr kumimoji="0" lang="en-GB" sz="2000" b="0" i="0" u="none" strike="noStrike" cap="none" normalizeH="0" baseline="0" dirty="0" smtClean="0">
                <a:ln>
                  <a:noFill/>
                </a:ln>
                <a:solidFill>
                  <a:schemeClr val="tx1"/>
                </a:solidFill>
                <a:effectLst/>
                <a:latin typeface="Andalus" pitchFamily="18" charset="-78"/>
                <a:ea typeface="Times New Roman" pitchFamily="18" charset="0"/>
                <a:cs typeface="Andalus" pitchFamily="18" charset="-78"/>
              </a:rPr>
              <a:t> of the world is changing. Modern man is beginning to inhabit a world with an acoustic environment radically different from any he has hitherto known. […] Noise pollution is now a world problem […] and many experts have predicted universal deafness as the ultimate consequence unless the problem can be brought quickly under control.”</a:t>
            </a:r>
            <a:endParaRPr kumimoji="0" lang="en-GB" sz="2000" b="0" i="0" u="none" strike="noStrike" cap="none" normalizeH="0" baseline="0" dirty="0" smtClean="0">
              <a:ln>
                <a:noFill/>
              </a:ln>
              <a:solidFill>
                <a:schemeClr val="tx1"/>
              </a:solidFill>
              <a:effectLst/>
              <a:latin typeface="Andalus" pitchFamily="18" charset="-78"/>
              <a:cs typeface="Andalus" pitchFamily="18" charset="-78"/>
            </a:endParaRPr>
          </a:p>
        </p:txBody>
      </p:sp>
    </p:spTree>
  </p:cSld>
  <p:clrMapOvr>
    <a:masterClrMapping/>
  </p:clrMapOvr>
  <p:transition>
    <p:spli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C:\Users\Antonio\Desktop\ecoacoustics_logo_small.png"/>
          <p:cNvPicPr>
            <a:picLocks noGrp="1" noChangeAspect="1" noChangeArrowheads="1"/>
          </p:cNvPicPr>
          <p:nvPr>
            <p:ph idx="1"/>
          </p:nvPr>
        </p:nvPicPr>
        <p:blipFill>
          <a:blip r:embed="rId2" cstate="print"/>
          <a:srcRect/>
          <a:stretch>
            <a:fillRect/>
          </a:stretch>
        </p:blipFill>
        <p:spPr bwMode="auto">
          <a:xfrm>
            <a:off x="971600" y="3046312"/>
            <a:ext cx="6984776" cy="2254896"/>
          </a:xfrm>
          <a:prstGeom prst="rect">
            <a:avLst/>
          </a:prstGeom>
          <a:noFill/>
        </p:spPr>
      </p:pic>
      <p:sp>
        <p:nvSpPr>
          <p:cNvPr id="22531" name="Rectangle 3"/>
          <p:cNvSpPr>
            <a:spLocks noChangeArrowheads="1"/>
          </p:cNvSpPr>
          <p:nvPr/>
        </p:nvSpPr>
        <p:spPr bwMode="auto">
          <a:xfrm>
            <a:off x="395536" y="1261392"/>
            <a:ext cx="8064896"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latin typeface="Andalus" pitchFamily="18" charset="-78"/>
                <a:ea typeface="Times New Roman" pitchFamily="18" charset="0"/>
                <a:cs typeface="Andalus" pitchFamily="18" charset="-78"/>
              </a:rPr>
              <a:t>Schafer’s work contributed to the development of  </a:t>
            </a:r>
            <a:r>
              <a:rPr kumimoji="0" lang="it-IT" sz="2800" b="0" i="0" u="none" strike="noStrike" cap="none" normalizeH="0" baseline="0" dirty="0" err="1" smtClean="0">
                <a:ln>
                  <a:noFill/>
                </a:ln>
                <a:solidFill>
                  <a:schemeClr val="tx1"/>
                </a:solidFill>
                <a:effectLst/>
                <a:latin typeface="Andalus" pitchFamily="18" charset="-78"/>
                <a:ea typeface="Times New Roman" pitchFamily="18" charset="0"/>
                <a:cs typeface="Andalus" pitchFamily="18" charset="-78"/>
              </a:rPr>
              <a:t>acoustic</a:t>
            </a:r>
            <a:r>
              <a:rPr kumimoji="0" lang="it-IT" sz="2800" b="0" i="0" u="none" strike="noStrike" cap="none" normalizeH="0" baseline="0" dirty="0" smtClean="0">
                <a:ln>
                  <a:noFill/>
                </a:ln>
                <a:solidFill>
                  <a:schemeClr val="tx1"/>
                </a:solidFill>
                <a:effectLst/>
                <a:latin typeface="Andalus" pitchFamily="18" charset="-78"/>
                <a:ea typeface="Times New Roman" pitchFamily="18" charset="0"/>
                <a:cs typeface="Andalus" pitchFamily="18" charset="-78"/>
              </a:rPr>
              <a:t> </a:t>
            </a:r>
            <a:r>
              <a:rPr kumimoji="0" lang="it-IT" sz="2800" b="0" i="0" u="none" strike="noStrike" cap="none" normalizeH="0" baseline="0" dirty="0" err="1" smtClean="0">
                <a:ln>
                  <a:noFill/>
                </a:ln>
                <a:solidFill>
                  <a:schemeClr val="tx1"/>
                </a:solidFill>
                <a:effectLst/>
                <a:latin typeface="Andalus" pitchFamily="18" charset="-78"/>
                <a:ea typeface="Times New Roman" pitchFamily="18" charset="0"/>
                <a:cs typeface="Andalus" pitchFamily="18" charset="-78"/>
              </a:rPr>
              <a:t>ecology</a:t>
            </a:r>
            <a:r>
              <a:rPr kumimoji="0" lang="it-IT" sz="2800" b="0" i="0" u="none" strike="noStrike" cap="none" normalizeH="0" baseline="0" dirty="0" smtClean="0">
                <a:ln>
                  <a:noFill/>
                </a:ln>
                <a:solidFill>
                  <a:schemeClr val="tx1"/>
                </a:solidFill>
                <a:effectLst/>
                <a:latin typeface="Andalus" pitchFamily="18" charset="-78"/>
                <a:ea typeface="Times New Roman" pitchFamily="18" charset="0"/>
                <a:cs typeface="Andalus" pitchFamily="18" charset="-78"/>
              </a:rPr>
              <a:t>, </a:t>
            </a:r>
            <a:r>
              <a:rPr kumimoji="0" lang="it-IT" sz="2800" b="0" i="0" u="none" strike="noStrike" cap="none" normalizeH="0" baseline="0" dirty="0" err="1" smtClean="0">
                <a:ln>
                  <a:noFill/>
                </a:ln>
                <a:solidFill>
                  <a:schemeClr val="tx1"/>
                </a:solidFill>
                <a:effectLst/>
                <a:latin typeface="Andalus" pitchFamily="18" charset="-78"/>
                <a:ea typeface="Times New Roman" pitchFamily="18" charset="0"/>
                <a:cs typeface="Andalus" pitchFamily="18" charset="-78"/>
              </a:rPr>
              <a:t>an</a:t>
            </a:r>
            <a:r>
              <a:rPr kumimoji="0" lang="it-IT" sz="2800" b="0" i="0" u="none" strike="noStrike" cap="none" normalizeH="0" baseline="0" dirty="0" smtClean="0">
                <a:ln>
                  <a:noFill/>
                </a:ln>
                <a:solidFill>
                  <a:schemeClr val="tx1"/>
                </a:solidFill>
                <a:effectLst/>
                <a:latin typeface="Andalus" pitchFamily="18" charset="-78"/>
                <a:ea typeface="Times New Roman" pitchFamily="18" charset="0"/>
                <a:cs typeface="Andalus" pitchFamily="18" charset="-78"/>
              </a:rPr>
              <a:t> </a:t>
            </a:r>
            <a:r>
              <a:rPr kumimoji="0" lang="it-IT" sz="2800" b="0" i="0" u="none" strike="noStrike" cap="none" normalizeH="0" baseline="0" dirty="0" err="1" smtClean="0">
                <a:ln>
                  <a:noFill/>
                </a:ln>
                <a:solidFill>
                  <a:schemeClr val="tx1"/>
                </a:solidFill>
                <a:effectLst/>
                <a:latin typeface="Andalus" pitchFamily="18" charset="-78"/>
                <a:ea typeface="Times New Roman" pitchFamily="18" charset="0"/>
                <a:cs typeface="Andalus" pitchFamily="18" charset="-78"/>
              </a:rPr>
              <a:t>interesting</a:t>
            </a:r>
            <a:r>
              <a:rPr kumimoji="0" lang="it-IT" sz="2800" b="0" i="0" u="none" strike="noStrike" cap="none" normalizeH="0" baseline="0" dirty="0" smtClean="0">
                <a:ln>
                  <a:noFill/>
                </a:ln>
                <a:solidFill>
                  <a:schemeClr val="tx1"/>
                </a:solidFill>
                <a:effectLst/>
                <a:latin typeface="Andalus" pitchFamily="18" charset="-78"/>
                <a:ea typeface="Times New Roman" pitchFamily="18" charset="0"/>
                <a:cs typeface="Andalus" pitchFamily="18" charset="-78"/>
              </a:rPr>
              <a:t> </a:t>
            </a:r>
            <a:r>
              <a:rPr kumimoji="0" lang="it-IT" sz="2800" b="0" i="0" u="none" strike="noStrike" cap="none" normalizeH="0" baseline="0" dirty="0" err="1" smtClean="0">
                <a:ln>
                  <a:noFill/>
                </a:ln>
                <a:solidFill>
                  <a:srgbClr val="000000"/>
                </a:solidFill>
                <a:effectLst/>
                <a:latin typeface="Andalus" pitchFamily="18" charset="-78"/>
                <a:ea typeface="Times New Roman" pitchFamily="18" charset="0"/>
                <a:cs typeface="Andalus" pitchFamily="18" charset="-78"/>
              </a:rPr>
              <a:t>field</a:t>
            </a:r>
            <a:r>
              <a:rPr kumimoji="0" lang="it-IT" sz="2800" b="0" i="0" u="none" strike="noStrike" cap="none" normalizeH="0" baseline="0" dirty="0" smtClean="0">
                <a:ln>
                  <a:noFill/>
                </a:ln>
                <a:solidFill>
                  <a:srgbClr val="000000"/>
                </a:solidFill>
                <a:effectLst/>
                <a:latin typeface="Andalus" pitchFamily="18" charset="-78"/>
                <a:ea typeface="Times New Roman" pitchFamily="18" charset="0"/>
                <a:cs typeface="Andalus" pitchFamily="18" charset="-78"/>
              </a:rPr>
              <a:t> </a:t>
            </a:r>
            <a:r>
              <a:rPr kumimoji="0" lang="it-IT" sz="2800" b="0" i="0" u="none" strike="noStrike" cap="none" normalizeH="0" baseline="0" dirty="0" err="1" smtClean="0">
                <a:ln>
                  <a:noFill/>
                </a:ln>
                <a:solidFill>
                  <a:srgbClr val="000000"/>
                </a:solidFill>
                <a:effectLst/>
                <a:latin typeface="Andalus" pitchFamily="18" charset="-78"/>
                <a:ea typeface="Times New Roman" pitchFamily="18" charset="0"/>
                <a:cs typeface="Andalus" pitchFamily="18" charset="-78"/>
              </a:rPr>
              <a:t>of</a:t>
            </a:r>
            <a:r>
              <a:rPr kumimoji="0" lang="it-IT" sz="2800" b="0" i="0" u="none" strike="noStrike" cap="none" normalizeH="0" baseline="0" dirty="0" smtClean="0">
                <a:ln>
                  <a:noFill/>
                </a:ln>
                <a:solidFill>
                  <a:srgbClr val="000000"/>
                </a:solidFill>
                <a:effectLst/>
                <a:latin typeface="Andalus" pitchFamily="18" charset="-78"/>
                <a:ea typeface="Times New Roman" pitchFamily="18" charset="0"/>
                <a:cs typeface="Andalus" pitchFamily="18" charset="-78"/>
              </a:rPr>
              <a:t> </a:t>
            </a:r>
            <a:r>
              <a:rPr kumimoji="0" lang="it-IT" sz="2800" b="0" i="0" u="none" strike="noStrike" cap="none" normalizeH="0" baseline="0" dirty="0" err="1" smtClean="0">
                <a:ln>
                  <a:noFill/>
                </a:ln>
                <a:solidFill>
                  <a:srgbClr val="000000"/>
                </a:solidFill>
                <a:effectLst/>
                <a:latin typeface="Andalus" pitchFamily="18" charset="-78"/>
                <a:ea typeface="Times New Roman" pitchFamily="18" charset="0"/>
                <a:cs typeface="Andalus" pitchFamily="18" charset="-78"/>
              </a:rPr>
              <a:t>study</a:t>
            </a:r>
            <a:r>
              <a:rPr kumimoji="0" lang="it-IT" sz="2800" b="0" i="0" u="none" strike="noStrike" cap="none" normalizeH="0" baseline="0" dirty="0" smtClean="0">
                <a:ln>
                  <a:noFill/>
                </a:ln>
                <a:solidFill>
                  <a:srgbClr val="000000"/>
                </a:solidFill>
                <a:effectLst/>
                <a:latin typeface="Andalus" pitchFamily="18" charset="-78"/>
                <a:ea typeface="Times New Roman" pitchFamily="18" charset="0"/>
                <a:cs typeface="Andalus" pitchFamily="18" charset="-78"/>
              </a:rPr>
              <a:t>.</a:t>
            </a:r>
            <a:endParaRPr kumimoji="0" lang="it-IT" sz="2800" b="0" i="0" u="none" strike="noStrike" cap="none" normalizeH="0" baseline="0" dirty="0" smtClean="0">
              <a:ln>
                <a:noFill/>
              </a:ln>
              <a:solidFill>
                <a:schemeClr val="tx1"/>
              </a:solidFill>
              <a:effectLst/>
              <a:latin typeface="Andalus" pitchFamily="18" charset="-78"/>
              <a:cs typeface="Andalus" pitchFamily="18" charset="-78"/>
            </a:endParaRPr>
          </a:p>
        </p:txBody>
      </p:sp>
    </p:spTree>
  </p:cSld>
  <p:clrMapOvr>
    <a:masterClrMapping/>
  </p:clrMapOvr>
  <p:transition>
    <p:spli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228</TotalTime>
  <Words>577</Words>
  <Application>Microsoft Office PowerPoint</Application>
  <PresentationFormat>Skjermfremvisning (4:3)</PresentationFormat>
  <Paragraphs>26</Paragraphs>
  <Slides>14</Slides>
  <Notes>0</Notes>
  <HiddenSlides>0</HiddenSlides>
  <MMClips>0</MMClips>
  <ScaleCrop>false</ScaleCrop>
  <HeadingPairs>
    <vt:vector size="4" baseType="variant">
      <vt:variant>
        <vt:lpstr>Tema</vt:lpstr>
      </vt:variant>
      <vt:variant>
        <vt:i4>1</vt:i4>
      </vt:variant>
      <vt:variant>
        <vt:lpstr>Lysbildetitler</vt:lpstr>
      </vt:variant>
      <vt:variant>
        <vt:i4>14</vt:i4>
      </vt:variant>
    </vt:vector>
  </HeadingPairs>
  <TitlesOfParts>
    <vt:vector size="15" baseType="lpstr">
      <vt:lpstr>Equinozio</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In our present society, where so many serious and difficult problems have to be tackled, that’s what we should try to be – always: HUMAN BEINGS not “HUMAN DOINGS”. </vt:lpstr>
      <vt:lpstr>PowerPoint-presentasjon</vt:lpstr>
      <vt:lpstr>PowerPoint-presentasjon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CULTURAL ANALYSIS</dc:title>
  <dc:creator>Antonio Cieri</dc:creator>
  <cp:lastModifiedBy>Eier</cp:lastModifiedBy>
  <cp:revision>36</cp:revision>
  <dcterms:created xsi:type="dcterms:W3CDTF">2016-02-05T14:41:46Z</dcterms:created>
  <dcterms:modified xsi:type="dcterms:W3CDTF">2016-06-21T08:43:07Z</dcterms:modified>
</cp:coreProperties>
</file>